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1" r:id="rId6"/>
    <p:sldId id="262" r:id="rId7"/>
    <p:sldId id="265" r:id="rId8"/>
    <p:sldId id="266" r:id="rId9"/>
    <p:sldId id="267" r:id="rId10"/>
    <p:sldId id="268" r:id="rId11"/>
    <p:sldId id="274" r:id="rId12"/>
    <p:sldId id="272" r:id="rId13"/>
    <p:sldId id="273" r:id="rId14"/>
    <p:sldId id="269" r:id="rId15"/>
    <p:sldId id="275" r:id="rId16"/>
    <p:sldId id="270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Outfit" panose="020B0604020202020204" charset="0"/>
      <p:regular r:id="rId23"/>
      <p:bold r:id="rId24"/>
    </p:embeddedFont>
    <p:embeddedFont>
      <p:font typeface="Outfit Light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huY5u8VkCx+wPt1AABKib4vfIv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2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543531dc0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2543531dc0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5139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0930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7812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543531dc0e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543531dc0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94246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543531dc0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543531dc0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543531dc0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2543531dc0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543531dc0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543531dc0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5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5"/>
          <p:cNvSpPr txBox="1"/>
          <p:nvPr/>
        </p:nvSpPr>
        <p:spPr>
          <a:xfrm>
            <a:off x="9721020" y="860779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 u="none" strike="noStrike" cap="none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 u="none" strike="noStrike" cap="none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4" name="Google Shape;1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3654" y="857331"/>
            <a:ext cx="1750359" cy="299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5" descr="A blue and white numbers on a black background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3654" y="2492997"/>
            <a:ext cx="3633349" cy="1872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5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5"/>
          <p:cNvSpPr txBox="1">
            <a:spLocks noGrp="1"/>
          </p:cNvSpPr>
          <p:nvPr>
            <p:ph type="title"/>
          </p:nvPr>
        </p:nvSpPr>
        <p:spPr>
          <a:xfrm>
            <a:off x="838200" y="1117922"/>
            <a:ext cx="10515600" cy="572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20" name="Google Shape;12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5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6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44413"/>
            <a:ext cx="3014354" cy="25435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6"/>
          <p:cNvSpPr txBox="1">
            <a:spLocks noGrp="1"/>
          </p:cNvSpPr>
          <p:nvPr>
            <p:ph type="title"/>
          </p:nvPr>
        </p:nvSpPr>
        <p:spPr>
          <a:xfrm>
            <a:off x="839788" y="1124744"/>
            <a:ext cx="10515600" cy="565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utfit"/>
              <a:buNone/>
              <a:defRPr sz="4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9" name="Google Shape;129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33" name="Google Shape;133;p26"/>
          <p:cNvSpPr txBox="1"/>
          <p:nvPr/>
        </p:nvSpPr>
        <p:spPr>
          <a:xfrm>
            <a:off x="9721019" y="50594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rPr>
              <a:t>#STechDay</a:t>
            </a:r>
            <a:r>
              <a:rPr lang="es-ES" sz="1400" b="0" i="0">
                <a:solidFill>
                  <a:srgbClr val="00FFD2"/>
                </a:solidFill>
                <a:latin typeface="Outfit"/>
                <a:ea typeface="Outfit"/>
                <a:cs typeface="Outfit"/>
                <a:sym typeface="Outfit"/>
              </a:rPr>
              <a:t>2023</a:t>
            </a:r>
            <a:endParaRPr sz="2800" b="0" i="0">
              <a:solidFill>
                <a:srgbClr val="00FFD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7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7"/>
          <p:cNvSpPr txBox="1">
            <a:spLocks noGrp="1"/>
          </p:cNvSpPr>
          <p:nvPr>
            <p:ph type="title"/>
          </p:nvPr>
        </p:nvSpPr>
        <p:spPr>
          <a:xfrm>
            <a:off x="838200" y="1124744"/>
            <a:ext cx="10515600" cy="565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utfit"/>
              <a:buNone/>
              <a:defRPr sz="4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40" name="Google Shape;14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8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47" name="Google Shape;14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8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9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9"/>
          <p:cNvSpPr txBox="1">
            <a:spLocks noGrp="1"/>
          </p:cNvSpPr>
          <p:nvPr>
            <p:ph type="title"/>
          </p:nvPr>
        </p:nvSpPr>
        <p:spPr>
          <a:xfrm>
            <a:off x="839788" y="1101292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  <a:defRPr sz="32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body" idx="1"/>
          </p:nvPr>
        </p:nvSpPr>
        <p:spPr>
          <a:xfrm>
            <a:off x="5183188" y="1101292"/>
            <a:ext cx="6172200" cy="4759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>
                <a:solidFill>
                  <a:schemeClr val="lt1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53" name="Google Shape;153;p29"/>
          <p:cNvSpPr txBox="1">
            <a:spLocks noGrp="1"/>
          </p:cNvSpPr>
          <p:nvPr>
            <p:ph type="body" idx="2"/>
          </p:nvPr>
        </p:nvSpPr>
        <p:spPr>
          <a:xfrm>
            <a:off x="839788" y="2743200"/>
            <a:ext cx="3932237" cy="312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57" name="Google Shape;157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9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0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836612" y="1307726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  <a:defRPr sz="32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0"/>
          <p:cNvSpPr>
            <a:spLocks noGrp="1"/>
          </p:cNvSpPr>
          <p:nvPr>
            <p:ph type="pic" idx="2"/>
          </p:nvPr>
        </p:nvSpPr>
        <p:spPr>
          <a:xfrm>
            <a:off x="5183188" y="1284475"/>
            <a:ext cx="6172200" cy="4576575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0"/>
          <p:cNvSpPr txBox="1">
            <a:spLocks noGrp="1"/>
          </p:cNvSpPr>
          <p:nvPr>
            <p:ph type="body" idx="1"/>
          </p:nvPr>
        </p:nvSpPr>
        <p:spPr>
          <a:xfrm>
            <a:off x="839788" y="3155576"/>
            <a:ext cx="3932237" cy="271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4" name="Google Shape;164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67" name="Google Shape;16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0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1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1"/>
          <p:cNvSpPr txBox="1">
            <a:spLocks noGrp="1"/>
          </p:cNvSpPr>
          <p:nvPr>
            <p:ph type="title"/>
          </p:nvPr>
        </p:nvSpPr>
        <p:spPr>
          <a:xfrm>
            <a:off x="838200" y="1079816"/>
            <a:ext cx="10515600" cy="610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utfit"/>
              <a:buNone/>
              <a:defRPr sz="4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16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7588" r="27110" b="72013"/>
          <a:stretch/>
        </p:blipFill>
        <p:spPr>
          <a:xfrm>
            <a:off x="-1" y="-1"/>
            <a:ext cx="12192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6"/>
          <p:cNvSpPr txBox="1"/>
          <p:nvPr/>
        </p:nvSpPr>
        <p:spPr>
          <a:xfrm>
            <a:off x="7631777" y="1863162"/>
            <a:ext cx="2480385" cy="190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Outfit Light"/>
              <a:buNone/>
            </a:pPr>
            <a:r>
              <a:rPr lang="es-ES" sz="1600" b="0" i="0">
                <a:solidFill>
                  <a:schemeClr val="lt2"/>
                </a:solidFill>
                <a:latin typeface="Outfit Light"/>
                <a:ea typeface="Outfit Light"/>
                <a:cs typeface="Outfit Light"/>
                <a:sym typeface="Outfit Light"/>
              </a:rPr>
              <a:t>COLLABORATORS</a:t>
            </a:r>
            <a:endParaRPr sz="3200" b="0" i="0">
              <a:solidFill>
                <a:srgbClr val="00FFD2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19" name="Google Shape;19;p16"/>
          <p:cNvSpPr txBox="1"/>
          <p:nvPr/>
        </p:nvSpPr>
        <p:spPr>
          <a:xfrm>
            <a:off x="1022784" y="1863162"/>
            <a:ext cx="1983182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Outfit Light"/>
              <a:buNone/>
            </a:pPr>
            <a:r>
              <a:rPr lang="es-ES" sz="1600" b="0" i="0">
                <a:solidFill>
                  <a:schemeClr val="lt2"/>
                </a:solidFill>
                <a:latin typeface="Outfit Light"/>
                <a:ea typeface="Outfit Light"/>
                <a:cs typeface="Outfit Light"/>
                <a:sym typeface="Outfit Light"/>
              </a:rPr>
              <a:t>ORGANIZATION</a:t>
            </a:r>
            <a:endParaRPr sz="3200" b="0" i="0">
              <a:solidFill>
                <a:srgbClr val="00FFD2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pic>
        <p:nvPicPr>
          <p:cNvPr id="20" name="Google Shape;2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1905" y="2844700"/>
            <a:ext cx="1872860" cy="683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6" descr="A picture containing text, clip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13764" y="2815532"/>
            <a:ext cx="1942455" cy="5491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22;p16"/>
          <p:cNvGrpSpPr/>
          <p:nvPr/>
        </p:nvGrpSpPr>
        <p:grpSpPr>
          <a:xfrm>
            <a:off x="4208950" y="3429000"/>
            <a:ext cx="1224318" cy="1224318"/>
            <a:chOff x="3854103" y="4320354"/>
            <a:chExt cx="1224318" cy="1224318"/>
          </a:xfrm>
        </p:grpSpPr>
        <p:pic>
          <p:nvPicPr>
            <p:cNvPr id="23" name="Google Shape;23;p16" descr="Text&#10;&#10;Description automatically generated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854103" y="4320354"/>
              <a:ext cx="1224318" cy="12243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16"/>
            <p:cNvPicPr preferRelativeResize="0"/>
            <p:nvPr/>
          </p:nvPicPr>
          <p:blipFill rotWithShape="1">
            <a:blip r:embed="rId6">
              <a:alphaModFix/>
            </a:blip>
            <a:srcRect r="92385" b="77956"/>
            <a:stretch/>
          </p:blipFill>
          <p:spPr>
            <a:xfrm>
              <a:off x="4076133" y="4779774"/>
              <a:ext cx="64067" cy="71333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5" name="Google Shape;25;p16"/>
          <p:cNvCxnSpPr/>
          <p:nvPr/>
        </p:nvCxnSpPr>
        <p:spPr>
          <a:xfrm>
            <a:off x="1051905" y="2281945"/>
            <a:ext cx="1872860" cy="0"/>
          </a:xfrm>
          <a:prstGeom prst="straightConnector1">
            <a:avLst/>
          </a:prstGeom>
          <a:noFill/>
          <a:ln w="15875" cap="flat" cmpd="sng">
            <a:solidFill>
              <a:srgbClr val="00FFD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6" name="Google Shape;26;p16"/>
          <p:cNvCxnSpPr/>
          <p:nvPr/>
        </p:nvCxnSpPr>
        <p:spPr>
          <a:xfrm>
            <a:off x="7633611" y="2281945"/>
            <a:ext cx="1872860" cy="0"/>
          </a:xfrm>
          <a:prstGeom prst="straightConnector1">
            <a:avLst/>
          </a:prstGeom>
          <a:noFill/>
          <a:ln w="15875" cap="flat" cmpd="sng">
            <a:solidFill>
              <a:srgbClr val="00FFD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7" name="Google Shape;27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9" name="Google Shape;29;p16"/>
          <p:cNvSpPr txBox="1"/>
          <p:nvPr/>
        </p:nvSpPr>
        <p:spPr>
          <a:xfrm>
            <a:off x="4381524" y="1863162"/>
            <a:ext cx="2193012" cy="190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Outfit Light"/>
              <a:buNone/>
            </a:pPr>
            <a:r>
              <a:rPr lang="es-ES" sz="1600" b="0" i="0">
                <a:solidFill>
                  <a:schemeClr val="lt2"/>
                </a:solidFill>
                <a:latin typeface="Outfit Light"/>
                <a:ea typeface="Outfit Light"/>
                <a:cs typeface="Outfit Light"/>
                <a:sym typeface="Outfit Light"/>
              </a:rPr>
              <a:t>GOLD SPONSORS</a:t>
            </a:r>
            <a:endParaRPr sz="3200" b="0" i="0">
              <a:solidFill>
                <a:srgbClr val="00FFD2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cxnSp>
        <p:nvCxnSpPr>
          <p:cNvPr id="30" name="Google Shape;30;p16"/>
          <p:cNvCxnSpPr/>
          <p:nvPr/>
        </p:nvCxnSpPr>
        <p:spPr>
          <a:xfrm>
            <a:off x="4383359" y="2281945"/>
            <a:ext cx="1872860" cy="0"/>
          </a:xfrm>
          <a:prstGeom prst="straightConnector1">
            <a:avLst/>
          </a:prstGeom>
          <a:noFill/>
          <a:ln w="15875" cap="flat" cmpd="sng">
            <a:solidFill>
              <a:srgbClr val="00FFD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1" name="Google Shape;31;p16" descr="A picture containing screenshot, graphics, font, text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631777" y="2474899"/>
            <a:ext cx="1224319" cy="1230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16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547098" y="3610848"/>
            <a:ext cx="1557081" cy="478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16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436843" y="4717610"/>
            <a:ext cx="1631950" cy="24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or">
  <p:cSld name="Presentator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8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8"/>
          <p:cNvSpPr txBox="1">
            <a:spLocks noGrp="1"/>
          </p:cNvSpPr>
          <p:nvPr>
            <p:ph type="body" idx="1"/>
          </p:nvPr>
        </p:nvSpPr>
        <p:spPr>
          <a:xfrm>
            <a:off x="1760893" y="5751755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>
            <a:spLocks noGrp="1"/>
          </p:cNvSpPr>
          <p:nvPr>
            <p:ph type="pic" idx="2"/>
          </p:nvPr>
        </p:nvSpPr>
        <p:spPr>
          <a:xfrm>
            <a:off x="2055061" y="1473411"/>
            <a:ext cx="2945319" cy="2943838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" name="Google Shape;48;p18"/>
          <p:cNvSpPr txBox="1">
            <a:spLocks noGrp="1"/>
          </p:cNvSpPr>
          <p:nvPr>
            <p:ph type="body" idx="3"/>
          </p:nvPr>
        </p:nvSpPr>
        <p:spPr>
          <a:xfrm>
            <a:off x="1760893" y="6073746"/>
            <a:ext cx="353365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body" idx="4"/>
          </p:nvPr>
        </p:nvSpPr>
        <p:spPr>
          <a:xfrm>
            <a:off x="1115872" y="4597195"/>
            <a:ext cx="4795458" cy="5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 i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body" idx="5"/>
          </p:nvPr>
        </p:nvSpPr>
        <p:spPr>
          <a:xfrm>
            <a:off x="1121735" y="5175810"/>
            <a:ext cx="4795458" cy="40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0" i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body" idx="6"/>
          </p:nvPr>
        </p:nvSpPr>
        <p:spPr>
          <a:xfrm>
            <a:off x="6899290" y="5754476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>
            <a:spLocks noGrp="1"/>
          </p:cNvSpPr>
          <p:nvPr>
            <p:ph type="pic" idx="7"/>
          </p:nvPr>
        </p:nvSpPr>
        <p:spPr>
          <a:xfrm>
            <a:off x="7193458" y="1476133"/>
            <a:ext cx="2945319" cy="2943838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8"/>
          <p:cNvSpPr txBox="1">
            <a:spLocks noGrp="1"/>
          </p:cNvSpPr>
          <p:nvPr>
            <p:ph type="body" idx="8"/>
          </p:nvPr>
        </p:nvSpPr>
        <p:spPr>
          <a:xfrm>
            <a:off x="6899290" y="6076468"/>
            <a:ext cx="353365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8"/>
          <p:cNvSpPr txBox="1">
            <a:spLocks noGrp="1"/>
          </p:cNvSpPr>
          <p:nvPr>
            <p:ph type="body" idx="9"/>
          </p:nvPr>
        </p:nvSpPr>
        <p:spPr>
          <a:xfrm>
            <a:off x="6254269" y="4599917"/>
            <a:ext cx="4795458" cy="5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 i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18"/>
          <p:cNvSpPr txBox="1">
            <a:spLocks noGrp="1"/>
          </p:cNvSpPr>
          <p:nvPr>
            <p:ph type="body" idx="13"/>
          </p:nvPr>
        </p:nvSpPr>
        <p:spPr>
          <a:xfrm>
            <a:off x="6260131" y="5178531"/>
            <a:ext cx="4795458" cy="40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0" i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6" name="Google Shape;5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8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9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9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">
  <p:cSld name="1_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20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0"/>
          <p:cNvSpPr/>
          <p:nvPr/>
        </p:nvSpPr>
        <p:spPr>
          <a:xfrm>
            <a:off x="0" y="1641771"/>
            <a:ext cx="12192000" cy="4652894"/>
          </a:xfrm>
          <a:prstGeom prst="rect">
            <a:avLst/>
          </a:prstGeom>
          <a:solidFill>
            <a:srgbClr val="1C344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0"/>
          <p:cNvSpPr txBox="1">
            <a:spLocks noGrp="1"/>
          </p:cNvSpPr>
          <p:nvPr>
            <p:ph type="body" idx="1"/>
          </p:nvPr>
        </p:nvSpPr>
        <p:spPr>
          <a:xfrm>
            <a:off x="2070504" y="1856379"/>
            <a:ext cx="9283296" cy="4323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83333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83333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body" idx="2"/>
          </p:nvPr>
        </p:nvSpPr>
        <p:spPr>
          <a:xfrm>
            <a:off x="2070504" y="1111258"/>
            <a:ext cx="9283296" cy="4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0" name="Google Shape;7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0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ment">
  <p:cSld name="1_comm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21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1969" b="6004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1"/>
          <p:cNvSpPr txBox="1"/>
          <p:nvPr/>
        </p:nvSpPr>
        <p:spPr>
          <a:xfrm>
            <a:off x="834353" y="2828835"/>
            <a:ext cx="6242463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b="1" i="0">
                <a:solidFill>
                  <a:schemeClr val="lt2"/>
                </a:solidFill>
                <a:latin typeface="Outfit"/>
                <a:ea typeface="Outfit"/>
                <a:cs typeface="Outfit"/>
                <a:sym typeface="Outfit"/>
              </a:rPr>
              <a:t>Thank you!</a:t>
            </a:r>
            <a:endParaRPr/>
          </a:p>
        </p:txBody>
      </p:sp>
      <p:sp>
        <p:nvSpPr>
          <p:cNvPr id="75" name="Google Shape;75;p21"/>
          <p:cNvSpPr/>
          <p:nvPr/>
        </p:nvSpPr>
        <p:spPr>
          <a:xfrm>
            <a:off x="10295535" y="3904830"/>
            <a:ext cx="1062112" cy="45719"/>
          </a:xfrm>
          <a:prstGeom prst="rect">
            <a:avLst/>
          </a:prstGeom>
          <a:solidFill>
            <a:srgbClr val="524C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24C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21" descr="A picture containing text, clip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89989" y="1376166"/>
            <a:ext cx="1941965" cy="54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" name="Google Shape;77;p21"/>
          <p:cNvGrpSpPr/>
          <p:nvPr/>
        </p:nvGrpSpPr>
        <p:grpSpPr>
          <a:xfrm>
            <a:off x="10295535" y="1813357"/>
            <a:ext cx="1274252" cy="1274252"/>
            <a:chOff x="3854103" y="4320354"/>
            <a:chExt cx="1224318" cy="1224318"/>
          </a:xfrm>
        </p:grpSpPr>
        <p:pic>
          <p:nvPicPr>
            <p:cNvPr id="78" name="Google Shape;78;p21" descr="Text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854103" y="4320354"/>
              <a:ext cx="1224318" cy="12243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21"/>
            <p:cNvPicPr preferRelativeResize="0"/>
            <p:nvPr/>
          </p:nvPicPr>
          <p:blipFill rotWithShape="1">
            <a:blip r:embed="rId5">
              <a:alphaModFix/>
            </a:blip>
            <a:srcRect r="92385" b="77956"/>
            <a:stretch/>
          </p:blipFill>
          <p:spPr>
            <a:xfrm>
              <a:off x="4076133" y="4779774"/>
              <a:ext cx="64067" cy="7133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0" name="Google Shape;80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4353" y="5541422"/>
            <a:ext cx="3078080" cy="526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2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34353" y="917763"/>
            <a:ext cx="2285706" cy="305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21" descr="A picture containing screenshot, graphics, font, text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222615" y="4034592"/>
            <a:ext cx="1148867" cy="1154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2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627822" y="5120603"/>
            <a:ext cx="1941966" cy="596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018587" y="3221127"/>
            <a:ext cx="1339060" cy="197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 type="title">
  <p:cSld name="TITLE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Outfit"/>
              <a:buNone/>
              <a:defRPr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92" name="Google Shape;9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2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3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3"/>
          <p:cNvSpPr txBox="1">
            <a:spLocks noGrp="1"/>
          </p:cNvSpPr>
          <p:nvPr>
            <p:ph type="title"/>
          </p:nvPr>
        </p:nvSpPr>
        <p:spPr>
          <a:xfrm>
            <a:off x="838200" y="1079816"/>
            <a:ext cx="10515600" cy="610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Outfit"/>
              <a:buNone/>
              <a:defRPr sz="40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01" name="Google Shape;10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3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4" descr="A screenshot of a cell phon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1" b="72013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Outfit"/>
              <a:buNone/>
              <a:defRPr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pic>
        <p:nvPicPr>
          <p:cNvPr id="110" name="Google Shape;11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497" y="505941"/>
            <a:ext cx="2285706" cy="30568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4"/>
          <p:cNvSpPr txBox="1"/>
          <p:nvPr/>
        </p:nvSpPr>
        <p:spPr>
          <a:xfrm>
            <a:off x="9721020" y="543291"/>
            <a:ext cx="1557333" cy="23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ABAAF"/>
              </a:buClr>
              <a:buSzPts val="1400"/>
              <a:buFont typeface="Outfit"/>
              <a:buNone/>
            </a:pPr>
            <a:r>
              <a:rPr lang="es-ES" sz="1400" b="0" i="0">
                <a:solidFill>
                  <a:srgbClr val="3ABAAF"/>
                </a:solidFill>
                <a:latin typeface="Outfit"/>
                <a:ea typeface="Outfit"/>
                <a:cs typeface="Outfit"/>
                <a:sym typeface="Outfit"/>
              </a:rPr>
              <a:t>#dotNET2023</a:t>
            </a:r>
            <a:endParaRPr sz="2800" b="0" i="0">
              <a:solidFill>
                <a:srgbClr val="3ABAA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rbgomez@plainconcepts.co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ub%C3%A9n-g%C3%B3mez-garc%C3%ADa-2a2b844a/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hyperlink" Target="https://www.linkedin.com/in/victor-rubio-torroba-b51661a2/" TargetMode="External"/><Relationship Id="rId4" Type="http://schemas.openxmlformats.org/officeDocument/2006/relationships/hyperlink" Target="https://twitter.com/RubenGomGar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"/>
          <p:cNvSpPr txBox="1"/>
          <p:nvPr/>
        </p:nvSpPr>
        <p:spPr>
          <a:xfrm>
            <a:off x="908267" y="5310168"/>
            <a:ext cx="625384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b="0" i="0" u="none" strike="noStrike" cap="none" dirty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Introducción a Azure B2C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43531dc0e_0_22"/>
          <p:cNvSpPr txBox="1"/>
          <p:nvPr/>
        </p:nvSpPr>
        <p:spPr>
          <a:xfrm>
            <a:off x="2895600" y="2967335"/>
            <a:ext cx="64008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5 - Conectores de API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2895600" y="2967335"/>
            <a:ext cx="6400800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dirty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Experiencias de usuario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7615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"/>
          <p:cNvSpPr txBox="1"/>
          <p:nvPr/>
        </p:nvSpPr>
        <p:spPr>
          <a:xfrm>
            <a:off x="1454352" y="2264296"/>
            <a:ext cx="9283296" cy="2002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Predefinidos</a:t>
            </a:r>
            <a:endParaRPr dirty="0"/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Gestionados desde el portal de </a:t>
            </a: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endParaRPr dirty="0"/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Limitados a registro, </a:t>
            </a: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login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y edición del perfil de usuario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Un único conector de API para cada una de las 3 casuísticas soportadas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Proveedores externos limitados a los definidos o protocolo OIDC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3" name="Google Shape;215;p5"/>
          <p:cNvSpPr txBox="1"/>
          <p:nvPr/>
        </p:nvSpPr>
        <p:spPr>
          <a:xfrm>
            <a:off x="822472" y="1488338"/>
            <a:ext cx="9283296" cy="775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</a:pPr>
            <a:r>
              <a:rPr lang="es-ES" sz="3200" b="1" dirty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Flujos de usuario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5549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"/>
          <p:cNvSpPr txBox="1"/>
          <p:nvPr/>
        </p:nvSpPr>
        <p:spPr>
          <a:xfrm>
            <a:off x="1454352" y="2264296"/>
            <a:ext cx="9283296" cy="2002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Flujo completamente </a:t>
            </a: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customizable</a:t>
            </a:r>
            <a:endParaRPr lang="es-ES"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Desarrollo con ficheros XML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Libertad en la integración con sistemas externos mediante REST API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Proveedores externos por protocolos OIDC, </a:t>
            </a: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OAuth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, SAML y REST API</a:t>
            </a:r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3" name="Google Shape;215;p5"/>
          <p:cNvSpPr txBox="1"/>
          <p:nvPr/>
        </p:nvSpPr>
        <p:spPr>
          <a:xfrm>
            <a:off x="822472" y="1488338"/>
            <a:ext cx="9283296" cy="775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</a:pPr>
            <a:r>
              <a:rPr lang="es-ES" sz="3200" b="1" dirty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Políticas </a:t>
            </a:r>
            <a:r>
              <a:rPr lang="es-ES" sz="3200" b="1" dirty="0" err="1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custom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0801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543531dc0e_0_26"/>
          <p:cNvSpPr txBox="1"/>
          <p:nvPr/>
        </p:nvSpPr>
        <p:spPr>
          <a:xfrm>
            <a:off x="2895600" y="2967335"/>
            <a:ext cx="64008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Demo - Políticas custom + Graph API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"/>
          <p:cNvSpPr txBox="1"/>
          <p:nvPr/>
        </p:nvSpPr>
        <p:spPr>
          <a:xfrm>
            <a:off x="822472" y="1488338"/>
            <a:ext cx="9283296" cy="775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</a:pPr>
            <a:r>
              <a:rPr lang="es-ES" sz="3200" b="1" dirty="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¿Te interesaría asistir a un workshop avanzado de B2C?</a:t>
            </a:r>
            <a:endParaRPr dirty="0"/>
          </a:p>
        </p:txBody>
      </p:sp>
      <p:sp>
        <p:nvSpPr>
          <p:cNvPr id="216" name="Google Shape;216;p5"/>
          <p:cNvSpPr txBox="1"/>
          <p:nvPr/>
        </p:nvSpPr>
        <p:spPr>
          <a:xfrm>
            <a:off x="822472" y="2482897"/>
            <a:ext cx="9283296" cy="3761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4765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Workshop completo de 3 días de duración.</a:t>
            </a: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Día 1 enfocado en configuración B2C+</a:t>
            </a: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Día 2 formación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custom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policies</a:t>
            </a:r>
            <a:endParaRPr lang="es-ES"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Día 3 Ejercicios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Custom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Policies</a:t>
            </a:r>
            <a:endParaRPr lang="es-ES"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Se revisarán los casos más comunes donde se aplican las customizaciones avanzadas. (Escenarios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pre-migración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, primer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login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de usuario, reseteo de contraseña, flujos multi marca, etc..)</a:t>
            </a:r>
          </a:p>
        </p:txBody>
      </p:sp>
      <p:sp>
        <p:nvSpPr>
          <p:cNvPr id="2" name="Google Shape;182;p1">
            <a:extLst>
              <a:ext uri="{FF2B5EF4-FFF2-40B4-BE49-F238E27FC236}">
                <a16:creationId xmlns:a16="http://schemas.microsoft.com/office/drawing/2014/main" id="{0655F728-AFE4-C549-C933-5C5A7A69B00D}"/>
              </a:ext>
            </a:extLst>
          </p:cNvPr>
          <p:cNvSpPr txBox="1"/>
          <p:nvPr/>
        </p:nvSpPr>
        <p:spPr>
          <a:xfrm>
            <a:off x="7462969" y="5585838"/>
            <a:ext cx="625384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>
                <a:solidFill>
                  <a:schemeClr val="lt1"/>
                </a:solidFill>
                <a:latin typeface="Outfit"/>
                <a:sym typeface="Outfit"/>
              </a:rPr>
              <a:t>Si estás interesado </a:t>
            </a:r>
            <a:r>
              <a:rPr lang="es-ES" sz="2400" dirty="0" err="1">
                <a:solidFill>
                  <a:schemeClr val="lt1"/>
                </a:solidFill>
                <a:latin typeface="Outfit"/>
                <a:sym typeface="Outfit"/>
              </a:rPr>
              <a:t>contactanos</a:t>
            </a:r>
            <a:r>
              <a:rPr lang="es-ES" sz="2400" dirty="0">
                <a:solidFill>
                  <a:schemeClr val="lt1"/>
                </a:solidFill>
                <a:latin typeface="Outfit"/>
                <a:sym typeface="Outfit"/>
              </a:rPr>
              <a:t>.</a:t>
            </a:r>
            <a:endParaRPr sz="2400" dirty="0"/>
          </a:p>
        </p:txBody>
      </p:sp>
      <p:sp>
        <p:nvSpPr>
          <p:cNvPr id="3" name="Google Shape;201;p4">
            <a:extLst>
              <a:ext uri="{FF2B5EF4-FFF2-40B4-BE49-F238E27FC236}">
                <a16:creationId xmlns:a16="http://schemas.microsoft.com/office/drawing/2014/main" id="{EA4169D3-C85C-8EDA-4E1C-94E85BCC2E46}"/>
              </a:ext>
            </a:extLst>
          </p:cNvPr>
          <p:cNvSpPr txBox="1">
            <a:spLocks/>
          </p:cNvSpPr>
          <p:nvPr/>
        </p:nvSpPr>
        <p:spPr>
          <a:xfrm>
            <a:off x="7806587" y="6036987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90000"/>
              </a:lnSpc>
              <a:buClr>
                <a:schemeClr val="lt1"/>
              </a:buClr>
              <a:buSzPts val="2000"/>
            </a:pPr>
            <a:r>
              <a:rPr lang="es-ES" dirty="0">
                <a:solidFill>
                  <a:schemeClr val="lt1"/>
                </a:solidFill>
                <a:hlinkClick r:id="rId3"/>
              </a:rPr>
              <a:t>r</a:t>
            </a:r>
            <a:r>
              <a:rPr lang="en-US" dirty="0">
                <a:solidFill>
                  <a:schemeClr val="lt1"/>
                </a:solidFill>
                <a:hlinkClick r:id="rId3"/>
              </a:rPr>
              <a:t>bgomez@plainconcepts.com</a:t>
            </a:r>
            <a:endParaRPr lang="en-US" dirty="0">
              <a:solidFill>
                <a:schemeClr val="lt1"/>
              </a:solidFill>
            </a:endParaRPr>
          </a:p>
          <a:p>
            <a:pPr algn="ctr">
              <a:lnSpc>
                <a:spcPct val="90000"/>
              </a:lnSpc>
              <a:buClr>
                <a:schemeClr val="lt1"/>
              </a:buClr>
              <a:buSzPts val="2000"/>
            </a:pPr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4" name="Google Shape;201;p4">
            <a:extLst>
              <a:ext uri="{FF2B5EF4-FFF2-40B4-BE49-F238E27FC236}">
                <a16:creationId xmlns:a16="http://schemas.microsoft.com/office/drawing/2014/main" id="{EAE825FE-C06F-E417-7D15-D0D4AA48A6D5}"/>
              </a:ext>
            </a:extLst>
          </p:cNvPr>
          <p:cNvSpPr txBox="1">
            <a:spLocks/>
          </p:cNvSpPr>
          <p:nvPr/>
        </p:nvSpPr>
        <p:spPr>
          <a:xfrm>
            <a:off x="7806587" y="6363981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90000"/>
              </a:lnSpc>
              <a:buClr>
                <a:schemeClr val="lt1"/>
              </a:buClr>
              <a:buSzPts val="2000"/>
            </a:pPr>
            <a:r>
              <a:rPr lang="es-ES" dirty="0" err="1">
                <a:solidFill>
                  <a:schemeClr val="lt1"/>
                </a:solidFill>
                <a:hlinkClick r:id="rId3"/>
              </a:rPr>
              <a:t>vrubio</a:t>
            </a:r>
            <a:r>
              <a:rPr lang="en-US" dirty="0">
                <a:solidFill>
                  <a:schemeClr val="lt1"/>
                </a:solidFill>
                <a:hlinkClick r:id="rId3"/>
              </a:rPr>
              <a:t>@plainconcepts.com</a:t>
            </a:r>
            <a:endParaRPr lang="en-US" dirty="0">
              <a:solidFill>
                <a:schemeClr val="lt1"/>
              </a:solidFill>
            </a:endParaRPr>
          </a:p>
          <a:p>
            <a:pPr algn="ctr">
              <a:lnSpc>
                <a:spcPct val="90000"/>
              </a:lnSpc>
              <a:buClr>
                <a:schemeClr val="lt1"/>
              </a:buClr>
              <a:buSzPts val="2000"/>
            </a:pPr>
            <a:endParaRPr lang="en-US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873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BFBF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"/>
          <p:cNvSpPr txBox="1">
            <a:spLocks noGrp="1"/>
          </p:cNvSpPr>
          <p:nvPr>
            <p:ph type="body" idx="1"/>
          </p:nvPr>
        </p:nvSpPr>
        <p:spPr>
          <a:xfrm>
            <a:off x="1760893" y="5751755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dirty="0">
                <a:hlinkClick r:id="rId3"/>
              </a:rPr>
              <a:t>LinkedIn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2" name="Google Shape;202;p4"/>
          <p:cNvSpPr txBox="1">
            <a:spLocks noGrp="1"/>
          </p:cNvSpPr>
          <p:nvPr>
            <p:ph type="body" idx="3"/>
          </p:nvPr>
        </p:nvSpPr>
        <p:spPr>
          <a:xfrm>
            <a:off x="1760893" y="6073746"/>
            <a:ext cx="353365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dirty="0">
                <a:hlinkClick r:id="rId4"/>
              </a:rPr>
              <a:t>Twitter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3" name="Google Shape;203;p4"/>
          <p:cNvSpPr txBox="1">
            <a:spLocks noGrp="1"/>
          </p:cNvSpPr>
          <p:nvPr>
            <p:ph type="body" idx="4"/>
          </p:nvPr>
        </p:nvSpPr>
        <p:spPr>
          <a:xfrm>
            <a:off x="1115872" y="4597195"/>
            <a:ext cx="4795458" cy="5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s-ES">
                <a:solidFill>
                  <a:srgbClr val="00FFD2"/>
                </a:solidFill>
              </a:rPr>
              <a:t>Rubén Gómez García</a:t>
            </a:r>
            <a:endParaRPr>
              <a:solidFill>
                <a:srgbClr val="00FFD2"/>
              </a:solidFill>
            </a:endParaRPr>
          </a:p>
        </p:txBody>
      </p:sp>
      <p:sp>
        <p:nvSpPr>
          <p:cNvPr id="204" name="Google Shape;204;p4"/>
          <p:cNvSpPr txBox="1">
            <a:spLocks noGrp="1"/>
          </p:cNvSpPr>
          <p:nvPr>
            <p:ph type="body" idx="5"/>
          </p:nvPr>
        </p:nvSpPr>
        <p:spPr>
          <a:xfrm>
            <a:off x="1121735" y="5175810"/>
            <a:ext cx="4795458" cy="40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s-ES"/>
              <a:t>Software Development Engineer</a:t>
            </a:r>
            <a:endParaRPr/>
          </a:p>
        </p:txBody>
      </p:sp>
      <p:sp>
        <p:nvSpPr>
          <p:cNvPr id="205" name="Google Shape;205;p4"/>
          <p:cNvSpPr txBox="1">
            <a:spLocks noGrp="1"/>
          </p:cNvSpPr>
          <p:nvPr>
            <p:ph type="body" idx="6"/>
          </p:nvPr>
        </p:nvSpPr>
        <p:spPr>
          <a:xfrm>
            <a:off x="6899290" y="5754476"/>
            <a:ext cx="3533656" cy="35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pt-BR" dirty="0">
                <a:hlinkClick r:id="rId5"/>
              </a:rPr>
              <a:t>LinkedIn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7" name="Google Shape;207;p4"/>
          <p:cNvSpPr txBox="1">
            <a:spLocks noGrp="1"/>
          </p:cNvSpPr>
          <p:nvPr>
            <p:ph type="body" idx="9"/>
          </p:nvPr>
        </p:nvSpPr>
        <p:spPr>
          <a:xfrm>
            <a:off x="6254269" y="4599917"/>
            <a:ext cx="4795458" cy="503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s-ES">
                <a:solidFill>
                  <a:srgbClr val="00FFD2"/>
                </a:solidFill>
              </a:rPr>
              <a:t>Víctor Rubio Torroba</a:t>
            </a:r>
            <a:endParaRPr>
              <a:solidFill>
                <a:srgbClr val="00FFD2"/>
              </a:solidFill>
            </a:endParaRPr>
          </a:p>
        </p:txBody>
      </p:sp>
      <p:sp>
        <p:nvSpPr>
          <p:cNvPr id="208" name="Google Shape;208;p4"/>
          <p:cNvSpPr txBox="1">
            <a:spLocks noGrp="1"/>
          </p:cNvSpPr>
          <p:nvPr>
            <p:ph type="body" idx="13"/>
          </p:nvPr>
        </p:nvSpPr>
        <p:spPr>
          <a:xfrm>
            <a:off x="6260131" y="5178531"/>
            <a:ext cx="4795458" cy="40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s-ES"/>
              <a:t>Software Development Engineer</a:t>
            </a:r>
            <a:endParaRPr/>
          </a:p>
        </p:txBody>
      </p:sp>
      <p:pic>
        <p:nvPicPr>
          <p:cNvPr id="209" name="Google Shape;209;p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6">
            <a:alphaModFix/>
          </a:blip>
          <a:srcRect l="12218" r="22892"/>
          <a:stretch/>
        </p:blipFill>
        <p:spPr>
          <a:xfrm>
            <a:off x="2222112" y="1641032"/>
            <a:ext cx="2776500" cy="2775000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0" name="Google Shape;210;p4"/>
          <p:cNvPicPr preferRelativeResize="0">
            <a:picLocks noGrp="1"/>
          </p:cNvPicPr>
          <p:nvPr>
            <p:ph type="pic" idx="7"/>
          </p:nvPr>
        </p:nvPicPr>
        <p:blipFill rotWithShape="1">
          <a:blip r:embed="rId7">
            <a:alphaModFix/>
          </a:blip>
          <a:srcRect t="2768" b="-2718"/>
          <a:stretch/>
        </p:blipFill>
        <p:spPr>
          <a:xfrm>
            <a:off x="7193459" y="1641032"/>
            <a:ext cx="2780400" cy="2778900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"/>
          <p:cNvSpPr txBox="1"/>
          <p:nvPr/>
        </p:nvSpPr>
        <p:spPr>
          <a:xfrm>
            <a:off x="822472" y="1488338"/>
            <a:ext cx="9283296" cy="775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utfit"/>
              <a:buNone/>
            </a:pPr>
            <a:r>
              <a:rPr lang="es-ES" sz="3200" b="1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¿Qué es Azure B2C?</a:t>
            </a:r>
            <a:endParaRPr/>
          </a:p>
        </p:txBody>
      </p:sp>
      <p:sp>
        <p:nvSpPr>
          <p:cNvPr id="216" name="Google Shape;216;p5"/>
          <p:cNvSpPr txBox="1"/>
          <p:nvPr/>
        </p:nvSpPr>
        <p:spPr>
          <a:xfrm>
            <a:off x="822472" y="2482897"/>
            <a:ext cx="9283296" cy="3761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4765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Customer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Identity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Access Management (CIAM) de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endParaRPr lang="es-ES"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Personalización de la experiencia de usuario mediante flujos de usuario y políticas customizadas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SSO con proveedores de terceros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Control sobre el almacenamiento de datos de usuario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Localización de recursos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228600" marR="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utfit Light"/>
              <a:buChar char="•"/>
            </a:pP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Integración con </a:t>
            </a:r>
            <a:r>
              <a:rPr lang="es-ES" sz="21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Graph</a:t>
            </a:r>
            <a:r>
              <a:rPr lang="es-ES" sz="21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API</a:t>
            </a:r>
            <a:endParaRPr sz="21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"/>
          <p:cNvSpPr txBox="1"/>
          <p:nvPr/>
        </p:nvSpPr>
        <p:spPr>
          <a:xfrm>
            <a:off x="480275" y="1763275"/>
            <a:ext cx="3725400" cy="46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AD</a:t>
            </a: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Gestión de identidad de organización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Aplicaciones orientadas a la organización y sus usuarios corporativos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2" name="Google Shape;222;p6"/>
          <p:cNvSpPr txBox="1"/>
          <p:nvPr/>
        </p:nvSpPr>
        <p:spPr>
          <a:xfrm>
            <a:off x="4343875" y="1763275"/>
            <a:ext cx="3725400" cy="46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B2C</a:t>
            </a: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Característica de </a:t>
            </a:r>
            <a:r>
              <a:rPr lang="es-ES" sz="17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AD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Gestión de identidad extendida a usuarios de otros </a:t>
            </a:r>
            <a:r>
              <a:rPr lang="es-ES" sz="17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tenants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Los usuarios “externos” al </a:t>
            </a:r>
            <a:r>
              <a:rPr lang="es-ES" sz="17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tenant</a:t>
            </a: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de la organización pertenecen a </a:t>
            </a:r>
            <a:r>
              <a:rPr lang="es-ES" sz="17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tenants</a:t>
            </a: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conocidos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3" name="Google Shape;223;p6"/>
          <p:cNvSpPr txBox="1"/>
          <p:nvPr/>
        </p:nvSpPr>
        <p:spPr>
          <a:xfrm>
            <a:off x="8463900" y="1763275"/>
            <a:ext cx="3391500" cy="46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dirty="0" err="1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Azure</a:t>
            </a:r>
            <a:r>
              <a:rPr lang="es-ES" sz="24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 B2C</a:t>
            </a:r>
            <a:endParaRPr sz="24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Gestión de identidad ante usuarios externos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Aplicaciones orientadas a clientes y usuarios públicos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Los usuarios se pueden auto-registrar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lt1"/>
                </a:solidFill>
                <a:latin typeface="Outfit Light"/>
                <a:ea typeface="Outfit Light"/>
                <a:cs typeface="Outfit Light"/>
                <a:sym typeface="Outfit Light"/>
              </a:rPr>
              <a:t>Un único directorio de identidades compartido entre todas sus aplicaciones</a:t>
            </a:r>
            <a:endParaRPr sz="1700" dirty="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2895600" y="2967335"/>
            <a:ext cx="64008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1 - Registro de una aplicación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543531dc0e_0_10"/>
          <p:cNvSpPr txBox="1"/>
          <p:nvPr/>
        </p:nvSpPr>
        <p:spPr>
          <a:xfrm>
            <a:off x="2895600" y="2967335"/>
            <a:ext cx="64008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2 - Crear flujo de usuario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543531dc0e_0_14"/>
          <p:cNvSpPr txBox="1"/>
          <p:nvPr/>
        </p:nvSpPr>
        <p:spPr>
          <a:xfrm>
            <a:off x="2895600" y="2967335"/>
            <a:ext cx="64008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3 - Personalizar atributos de usuario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43531dc0e_0_18"/>
          <p:cNvSpPr txBox="1"/>
          <p:nvPr/>
        </p:nvSpPr>
        <p:spPr>
          <a:xfrm>
            <a:off x="2895600" y="2967335"/>
            <a:ext cx="64008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Ejercicio 4 - Personalizar branding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342</Words>
  <Application>Microsoft Office PowerPoint</Application>
  <PresentationFormat>Panorámica</PresentationFormat>
  <Paragraphs>54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Outfit</vt:lpstr>
      <vt:lpstr>Outfit Light</vt:lpstr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Pablo Criado Pernia</dc:creator>
  <cp:lastModifiedBy>Rubén Gómez García</cp:lastModifiedBy>
  <cp:revision>5</cp:revision>
  <dcterms:created xsi:type="dcterms:W3CDTF">2020-10-20T09:29:03Z</dcterms:created>
  <dcterms:modified xsi:type="dcterms:W3CDTF">2023-06-23T08:39:13Z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0x010100EFD713E749C35C4F897AD32471EBCEDD</vt:lpwstr>
  </property>
  <property fmtid="{D5CDD505-2E9C-101B-9397-08002B2CF9AE}" pid="3" name="MediaServiceImageTags">
    <vt:lpwstr/>
  </property>
</Properties>
</file>